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89" r:id="rId5"/>
    <p:sldId id="259" r:id="rId6"/>
    <p:sldId id="262" r:id="rId7"/>
    <p:sldId id="300" r:id="rId8"/>
    <p:sldId id="263" r:id="rId9"/>
    <p:sldId id="299" r:id="rId10"/>
    <p:sldId id="296" r:id="rId11"/>
    <p:sldId id="295" r:id="rId12"/>
    <p:sldId id="297" r:id="rId13"/>
    <p:sldId id="298" r:id="rId14"/>
    <p:sldId id="266" r:id="rId15"/>
    <p:sldId id="291" r:id="rId16"/>
    <p:sldId id="301" r:id="rId17"/>
    <p:sldId id="302" r:id="rId18"/>
    <p:sldId id="303" r:id="rId19"/>
    <p:sldId id="304" r:id="rId20"/>
    <p:sldId id="306" r:id="rId21"/>
    <p:sldId id="285" r:id="rId22"/>
    <p:sldId id="292" r:id="rId23"/>
    <p:sldId id="286" r:id="rId24"/>
    <p:sldId id="308" r:id="rId25"/>
    <p:sldId id="307" r:id="rId26"/>
    <p:sldId id="309" r:id="rId27"/>
    <p:sldId id="267" r:id="rId28"/>
    <p:sldId id="274" r:id="rId29"/>
    <p:sldId id="290" r:id="rId30"/>
    <p:sldId id="278" r:id="rId31"/>
    <p:sldId id="288" r:id="rId32"/>
    <p:sldId id="280" r:id="rId33"/>
    <p:sldId id="260" r:id="rId34"/>
    <p:sldId id="282" r:id="rId35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8"/>
      <p:bold r:id="rId39"/>
      <p:italic r:id="rId40"/>
      <p:boldItalic r:id="rId41"/>
    </p:embeddedFont>
    <p:embeddedFont>
      <p:font typeface="Myriad Web Pro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2967">
          <p15:clr>
            <a:srgbClr val="A4A3A4"/>
          </p15:clr>
        </p15:guide>
        <p15:guide id="4" pos="287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 H" initials="wmh" lastIdx="6" clrIdx="0"/>
  <p:cmAuthor id="1" name="cusserman" initials="cau" lastIdx="5" clrIdx="1">
    <p:extLst/>
  </p:cmAuthor>
  <p:cmAuthor id="2" name="Ben Woosley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927"/>
    <a:srgbClr val="953735"/>
    <a:srgbClr val="014060"/>
    <a:srgbClr val="1C7090"/>
    <a:srgbClr val="2D65B2"/>
    <a:srgbClr val="2F302F"/>
    <a:srgbClr val="444444"/>
    <a:srgbClr val="FDD038"/>
    <a:srgbClr val="FAC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82383" autoAdjust="0"/>
  </p:normalViewPr>
  <p:slideViewPr>
    <p:cSldViewPr snapToGrid="0">
      <p:cViewPr varScale="1">
        <p:scale>
          <a:sx n="87" d="100"/>
          <a:sy n="87" d="100"/>
        </p:scale>
        <p:origin x="732" y="72"/>
      </p:cViewPr>
      <p:guideLst>
        <p:guide orient="horz" pos="3239"/>
        <p:guide pos="5759"/>
        <p:guide orient="horz" pos="2967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77C5-8988-114B-A5EC-5DDDB7386AFB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97CD2-2205-B64C-85DC-17F081C6F0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54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6F432-880C-464C-AEAD-317766C9ED83}" type="datetimeFigureOut">
              <a:rPr lang="en-US" smtClean="0"/>
              <a:pPr/>
              <a:t>8/17/2015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383C4-7875-924C-8581-0FDD93EAF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10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Image File Execution Options is known, </a:t>
            </a:r>
            <a:r>
              <a:rPr lang="en-US" dirty="0" smtClean="0"/>
              <a:t>Persistence  is not new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trojanize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explorer.exe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MS12-058</a:t>
            </a:r>
          </a:p>
          <a:p>
            <a:pPr rtl="0"/>
            <a:r>
              <a:rPr lang="en-US" b="0" dirty="0" smtClean="0">
                <a:effectLst/>
              </a:rPr>
              <a:t>MS08-067</a:t>
            </a: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 loading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dll</a:t>
            </a:r>
            <a:endParaRPr lang="en-US" b="0" dirty="0" smtClean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load via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paths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5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list: http://withinwindows.com/2009/02/05/list-of-windows-7-beta-build-7000-auto-elevated-binaries/ </a:t>
            </a:r>
          </a:p>
          <a:p>
            <a:endParaRPr lang="en-US" dirty="0" smtClean="0"/>
          </a:p>
          <a:p>
            <a:r>
              <a:rPr lang="en-US" dirty="0" smtClean="0"/>
              <a:t>More in x64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WinSXS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6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list: http://withinwindows.com/2009/02/05/list-of-windows-7-beta-build-7000-auto-elevated-binaries/ </a:t>
            </a:r>
          </a:p>
          <a:p>
            <a:endParaRPr lang="en-US" dirty="0" smtClean="0"/>
          </a:p>
          <a:p>
            <a:r>
              <a:rPr lang="en-US" dirty="0" smtClean="0"/>
              <a:t>More in x64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WinSXS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73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memory patching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67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June 2007, rootkits and 64-bit plugins.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cyber-crime &amp; cyber-espionage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April 2013 UAC bypass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DisableNXShowUI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Fix to disable Data Execution Prevention (DEP)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0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Eset’s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Cherepanov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ZeroNights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2014 	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Jon Erickson’s sdb-explorer.exe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registered specially crafted 32-bit and 64-bit shim databases for ‘explorer.exe’ 	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45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PuttyRider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Adrian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Furtunã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>
              <a:effectLst/>
            </a:endParaRPr>
          </a:p>
          <a:p>
            <a:r>
              <a:rPr lang="en-US" dirty="0" err="1" smtClean="0">
                <a:effectLst/>
              </a:rPr>
              <a:t>Maniipulate</a:t>
            </a:r>
            <a:r>
              <a:rPr lang="en-US" dirty="0" smtClean="0">
                <a:effectLst/>
              </a:rPr>
              <a:t> malware at runtime,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Change</a:t>
            </a:r>
            <a:r>
              <a:rPr lang="en-US" baseline="0" dirty="0" smtClean="0">
                <a:effectLst/>
              </a:rPr>
              <a:t> IP, domain, persistence, hard-coded files, paths, </a:t>
            </a:r>
            <a:r>
              <a:rPr lang="en-US" baseline="0" dirty="0" err="1" smtClean="0">
                <a:effectLst/>
              </a:rPr>
              <a:t>reg</a:t>
            </a:r>
            <a:r>
              <a:rPr lang="en-US" baseline="0" dirty="0" smtClean="0">
                <a:effectLst/>
              </a:rPr>
              <a:t> keys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91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the packer into the shim</a:t>
            </a:r>
          </a:p>
          <a:p>
            <a:r>
              <a:rPr lang="en-US" dirty="0" smtClean="0"/>
              <a:t>Crappy to 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7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same size, by controlling key, possible to decrypt to anything,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45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</a:p>
          <a:p>
            <a:endParaRPr lang="en-US" dirty="0" smtClean="0"/>
          </a:p>
          <a:p>
            <a:r>
              <a:rPr lang="en-US" dirty="0" smtClean="0"/>
              <a:t>I think IE</a:t>
            </a:r>
            <a:r>
              <a:rPr lang="en-US" baseline="0" dirty="0" smtClean="0"/>
              <a:t> also relies on the shim engine to switch between compatibility modes for rendering</a:t>
            </a:r>
          </a:p>
          <a:p>
            <a:r>
              <a:rPr lang="en-US" baseline="0" dirty="0" smtClean="0"/>
              <a:t>Install.exe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63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89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All Via:</a:t>
            </a:r>
          </a:p>
          <a:p>
            <a:pPr fontAlgn="base"/>
            <a:r>
              <a:rPr lang="en-US" dirty="0" smtClean="0"/>
              <a:t>Loaded </a:t>
            </a:r>
            <a:r>
              <a:rPr lang="en-US" dirty="0" err="1" smtClean="0"/>
              <a:t>Dll’s</a:t>
            </a:r>
            <a:r>
              <a:rPr lang="en-US" dirty="0" smtClean="0"/>
              <a:t> </a:t>
            </a:r>
          </a:p>
          <a:p>
            <a:pPr fontAlgn="base"/>
            <a:r>
              <a:rPr lang="en-US" dirty="0" smtClean="0"/>
              <a:t>Registry</a:t>
            </a:r>
          </a:p>
          <a:p>
            <a:pPr fontAlgn="base"/>
            <a:r>
              <a:rPr lang="en-US" dirty="0" smtClean="0"/>
              <a:t>Undocumented PEB flags</a:t>
            </a:r>
          </a:p>
          <a:p>
            <a:pPr fontAlgn="base"/>
            <a:r>
              <a:rPr lang="en-US" dirty="0" smtClean="0"/>
              <a:t>Magic Number: </a:t>
            </a:r>
            <a:r>
              <a:rPr lang="en-US" dirty="0" err="1" smtClean="0"/>
              <a:t>Yara</a:t>
            </a:r>
            <a:r>
              <a:rPr lang="en-US" dirty="0" smtClean="0"/>
              <a:t>/Snort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416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</a:t>
            </a:r>
            <a:r>
              <a:rPr lang="en-US" dirty="0" smtClean="0"/>
              <a:t>://technet.microsoft.com/en-us/library/dd837644(WS.10).aspx</a:t>
            </a:r>
          </a:p>
          <a:p>
            <a:endParaRPr lang="en-US" dirty="0" smtClean="0"/>
          </a:p>
          <a:p>
            <a:r>
              <a:rPr lang="en-US" dirty="0" smtClean="0"/>
              <a:t>This is not new:</a:t>
            </a:r>
          </a:p>
          <a:p>
            <a:r>
              <a:rPr lang="en-US" dirty="0" smtClean="0"/>
              <a:t>https://forums.geforce.com/default/topic/748213/geforce-drivers/nvidia-optimus-big-problem-with-my-gtx660m/2/</a:t>
            </a:r>
          </a:p>
          <a:p>
            <a:r>
              <a:rPr lang="en-US" dirty="0" smtClean="0"/>
              <a:t>https://www.cert.org/blogs/certcc/post.cfm?EntryID=95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2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 Thanks - Without</a:t>
            </a:r>
            <a:r>
              <a:rPr lang="en-US" baseline="0" dirty="0" smtClean="0"/>
              <a:t> whom, I would have finished this a lot earlier…</a:t>
            </a:r>
          </a:p>
          <a:p>
            <a:endParaRPr lang="en-US" baseline="0" dirty="0" smtClean="0"/>
          </a:p>
          <a:p>
            <a:r>
              <a:rPr lang="en-US" dirty="0" smtClean="0"/>
              <a:t>http://www.cracked.com/article_18808_7-reasons-computer-glitches-wont-go-away-ever.html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2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I was 21 my father took me to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vegas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first morning we went down to the buffet at the Rio, he ask me, ‘What do you want to do for your first day in Las Vegas?’. Just then a man walked by with a bag with the BlackHat logo, I said, “No way…” I looked at my Dad and said, ‘we have to go!’. So we found the conference and I snuck with what my dad called ‘Geek camo’ aka white letters on a black shirt and blue jeans. I sat there and listened these talks I about things I knew nothing about- I was just obviously happy just to be there surrounded by all of this. My father passed away two years ago, but I know he would be so proud of me giving a talk at this event with you fine people. And honestly, he is why I’m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5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http://www.joelonsoftware.com/articles/APIWar.html</a:t>
            </a:r>
          </a:p>
          <a:p>
            <a:r>
              <a:rPr lang="en-US" dirty="0" smtClean="0"/>
              <a:t>http://technet.microsoft.com/en-us/magazine/2007.04.windowsconfidential.aspx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6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 process is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7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 my paper later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CreateProcess</a:t>
            </a:r>
            <a:r>
              <a:rPr lang="en-US" dirty="0" smtClean="0"/>
              <a:t>,</a:t>
            </a:r>
            <a:r>
              <a:rPr lang="en-US" baseline="0" dirty="0" smtClean="0"/>
              <a:t> something like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Loader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6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MS is awesome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4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 method 1: Through compatibility admin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 method 2: Through admin shell: C:\Windows\System32\sdbinst</a:t>
            </a:r>
            <a:endParaRPr lang="en-US" b="0" dirty="0" smtClean="0">
              <a:effectLst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 method 3: Through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sdb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-explorer (easy and stealthy)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 method 4: Through Manual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3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</a:t>
            </a:r>
            <a:r>
              <a:rPr lang="en-US" baseline="0" dirty="0" smtClean="0"/>
              <a:t> boot attack </a:t>
            </a:r>
            <a:r>
              <a:rPr lang="en-US" baseline="0" smtClean="0"/>
              <a:t>is possible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83C4-7875-924C-8581-0FDD93EAF5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 b="14281"/>
          <a:stretch/>
        </p:blipFill>
        <p:spPr>
          <a:xfrm>
            <a:off x="0" y="762000"/>
            <a:ext cx="9144000" cy="2975810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0" y="2508870"/>
            <a:ext cx="9171790" cy="1044742"/>
          </a:xfrm>
          <a:prstGeom prst="rect">
            <a:avLst/>
          </a:prstGeom>
          <a:solidFill>
            <a:srgbClr val="014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3553326"/>
            <a:ext cx="9171790" cy="900650"/>
          </a:xfrm>
          <a:prstGeom prst="rect">
            <a:avLst/>
          </a:prstGeom>
          <a:solidFill>
            <a:srgbClr val="1C70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85070"/>
            <a:ext cx="7772400" cy="887547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>
            <p:ph type="subTitle" idx="1"/>
          </p:nvPr>
        </p:nvSpPr>
        <p:spPr>
          <a:xfrm>
            <a:off x="689811" y="3761873"/>
            <a:ext cx="7796463" cy="63640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3768" y="4874795"/>
            <a:ext cx="7772400" cy="228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Proprietary and Confidential Information. © Copyright 2014, iSIGHT Partners,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654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8229600" cy="3284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3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4556"/>
            <a:ext cx="403860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4556"/>
            <a:ext cx="403860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7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8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7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278" y="994555"/>
            <a:ext cx="6454522" cy="360006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994556"/>
            <a:ext cx="1620693" cy="763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202" y="1850255"/>
            <a:ext cx="1620693" cy="763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2" y="2705952"/>
            <a:ext cx="1620693" cy="763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57202" y="3561653"/>
            <a:ext cx="1620693" cy="7636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1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4556"/>
            <a:ext cx="265176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246120" y="994556"/>
            <a:ext cx="265176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035040" y="994556"/>
            <a:ext cx="2651760" cy="3284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0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" y="4771348"/>
            <a:ext cx="9144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grpSp>
          <p:nvGrpSpPr>
            <p:cNvPr id="23" name="Group 22"/>
            <p:cNvGrpSpPr/>
            <p:nvPr userDrawn="1"/>
          </p:nvGrpSpPr>
          <p:grpSpPr>
            <a:xfrm>
              <a:off x="0" y="0"/>
              <a:ext cx="9144000" cy="762000"/>
              <a:chOff x="0" y="0"/>
              <a:chExt cx="9144000" cy="762000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0" y="0"/>
                <a:ext cx="9144000" cy="6858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 userDrawn="1"/>
            </p:nvGrpSpPr>
            <p:grpSpPr>
              <a:xfrm>
                <a:off x="0" y="685800"/>
                <a:ext cx="9144000" cy="76200"/>
                <a:chOff x="0" y="609600"/>
                <a:chExt cx="9144000" cy="76200"/>
              </a:xfrm>
            </p:grpSpPr>
            <p:sp>
              <p:nvSpPr>
                <p:cNvPr id="27" name="Rectangle 26"/>
                <p:cNvSpPr/>
                <p:nvPr userDrawn="1"/>
              </p:nvSpPr>
              <p:spPr>
                <a:xfrm>
                  <a:off x="457200" y="609600"/>
                  <a:ext cx="8686800" cy="76200"/>
                </a:xfrm>
                <a:prstGeom prst="rect">
                  <a:avLst/>
                </a:prstGeom>
                <a:solidFill>
                  <a:srgbClr val="1C70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 userDrawn="1"/>
              </p:nvSpPr>
              <p:spPr>
                <a:xfrm>
                  <a:off x="0" y="609600"/>
                  <a:ext cx="457200" cy="76200"/>
                </a:xfrm>
                <a:prstGeom prst="rect">
                  <a:avLst/>
                </a:prstGeom>
                <a:solidFill>
                  <a:srgbClr val="014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 descr="logo.v3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227100"/>
              <a:ext cx="2192118" cy="231600"/>
            </a:xfrm>
            <a:prstGeom prst="rect">
              <a:avLst/>
            </a:prstGeom>
          </p:spPr>
        </p:pic>
      </p:grpSp>
      <p:sp>
        <p:nvSpPr>
          <p:cNvPr id="29" name="Title Placeholder 1"/>
          <p:cNvSpPr>
            <a:spLocks noGrp="1"/>
          </p:cNvSpPr>
          <p:nvPr>
            <p:ph type="title"/>
          </p:nvPr>
        </p:nvSpPr>
        <p:spPr>
          <a:xfrm>
            <a:off x="457200" y="60674"/>
            <a:ext cx="5935980" cy="5644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555"/>
            <a:ext cx="8229600" cy="328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4847548"/>
            <a:ext cx="603587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8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Proprietary and Confidential Information. © Copyright 2014,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7028" y="4839611"/>
            <a:ext cx="184977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AE5DC65-1EBE-45F4-907D-B305B59F9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chemeClr val="bg1"/>
          </a:solidFill>
          <a:latin typeface="Myriad Web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0000"/>
          </a:solidFill>
          <a:latin typeface="Myriad Web Pro" panose="020B05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oldnewthin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ex-ionescu.com/" TargetMode="External"/><Relationship Id="rId4" Type="http://schemas.openxmlformats.org/officeDocument/2006/relationships/hyperlink" Target="http://blogs.msdn.com/b/cjacks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Abusing </a:t>
            </a:r>
            <a:r>
              <a:rPr lang="en-US" b="1" dirty="0" smtClean="0"/>
              <a:t>Native </a:t>
            </a:r>
            <a:r>
              <a:rPr lang="en-US" b="1" dirty="0"/>
              <a:t>Shims for Post Exploitation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Sean Pierce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System Alterations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Registry</a:t>
            </a:r>
          </a:p>
          <a:p>
            <a:pPr fontAlgn="base"/>
            <a:r>
              <a:rPr lang="en-US" b="1" dirty="0" smtClean="0"/>
              <a:t>File System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2" name="Picture 2" descr="https://lh4.googleusercontent.com/H4zeJpqHhHyUQ-XAmY14WyOLf3ndNmZ3rF55kIfOwD7tcny5tbhi2U5RzdovwrNrU_a75-3ZSjbFBUurAWbDOlOW3iX56SC9zLNkJyhyHN-kYopnHyaIGbqE_Vl7R9HsSE1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50" y="780446"/>
            <a:ext cx="6725166" cy="134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mKN-KW5kNhBRsG2NiwcUS9xhSLWqpP_jr3csCgWuh1GjOxCIA1OQpHPBRg2yzDsk5_LfBedFsIWg_dDY_Z5lMv8YFaYmxIMUjoHw3iFUJN7WiM5azzXnczrk6QtrjcPVZj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42" y="2123891"/>
            <a:ext cx="7402771" cy="155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h5.googleusercontent.com/BHwJW-vRouiQlfWwrjAfOGbw6GM2CAb6-Po_oU2d0ZCns9y-4H2ixhjeWPAqMoHYHONEOOEM1NehpokCZTKhRcjqGsyaIPrUwz5bna7DPJQeLx5WYDWrFHvecLJ97ymVt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53" y="3706995"/>
            <a:ext cx="47053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Registry</a:t>
            </a:r>
            <a:endParaRPr lang="en-US" dirty="0" smtClean="0"/>
          </a:p>
          <a:p>
            <a:pPr fontAlgn="base"/>
            <a:r>
              <a:rPr lang="en-US" dirty="0"/>
              <a:t>Registry keys:</a:t>
            </a:r>
          </a:p>
          <a:p>
            <a:pPr lvl="1" fontAlgn="base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HKLM\SOFTWARE\Microsoft\Windows NT\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CurrentVersion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AppCompatFlags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Custom</a:t>
            </a:r>
          </a:p>
          <a:p>
            <a:pPr lvl="1" fontAlgn="base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HKLM\SOFTWARE\Microsoft\Windows NT\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CurrentVersion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AppCompatFlags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InstalledSDB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fontAlgn="base"/>
            <a:r>
              <a:rPr lang="en-US" dirty="0"/>
              <a:t>Default File Locations</a:t>
            </a:r>
          </a:p>
          <a:p>
            <a:pPr lvl="1" fontAlgn="base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C:\Windows\AppPatch\Custom\</a:t>
            </a:r>
          </a:p>
          <a:p>
            <a:pPr lvl="1" fontAlgn="base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C:\Windows\AppPatch\Custom\Custom64\</a:t>
            </a:r>
          </a:p>
          <a:p>
            <a:pPr fontAlgn="base"/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Registry</a:t>
            </a:r>
          </a:p>
          <a:p>
            <a:pPr fontAlgn="base"/>
            <a:r>
              <a:rPr lang="en-US" b="1" dirty="0" smtClean="0"/>
              <a:t>Check add/remove programs </a:t>
            </a:r>
            <a:br>
              <a:rPr lang="en-US" b="1" dirty="0" smtClean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only with sdbinst.exe</a:t>
            </a:r>
          </a:p>
          <a:p>
            <a:pPr fontAlgn="base"/>
            <a:r>
              <a:rPr lang="en-US" dirty="0" err="1" smtClean="0"/>
              <a:t>Yara</a:t>
            </a:r>
            <a:r>
              <a:rPr lang="en-US" dirty="0" smtClean="0"/>
              <a:t>/Snort </a:t>
            </a:r>
            <a:r>
              <a:rPr lang="en-US" dirty="0"/>
              <a:t>rules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 descr="https://lh3.googleusercontent.com/XKp1nKKl-WPKgr42VCYWOF9w-VxafQipCjfeUu41X9VQUw3KD4uXCdZqU7sXA3gpQ6CRLhuIrxHra7tmY5x3MJmOmoYyjoIQ5DioBIFw-CThF6cJhGitWsWe1z4SSRuuMvM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8" y="2551814"/>
            <a:ext cx="81534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4214037" cy="1564347"/>
          </a:xfrm>
        </p:spPr>
        <p:txBody>
          <a:bodyPr/>
          <a:lstStyle/>
          <a:p>
            <a:pPr fontAlgn="base"/>
            <a:r>
              <a:rPr lang="en-US" dirty="0"/>
              <a:t>Registry</a:t>
            </a:r>
          </a:p>
          <a:p>
            <a:pPr fontAlgn="base"/>
            <a:r>
              <a:rPr lang="en-US" dirty="0" smtClean="0"/>
              <a:t>Check </a:t>
            </a:r>
            <a:r>
              <a:rPr lang="en-US" dirty="0"/>
              <a:t>add/remove programs</a:t>
            </a:r>
          </a:p>
          <a:p>
            <a:pPr fontAlgn="base"/>
            <a:r>
              <a:rPr lang="en-US" b="1" dirty="0" err="1" smtClean="0"/>
              <a:t>Yara</a:t>
            </a:r>
            <a:r>
              <a:rPr lang="en-US" b="1" dirty="0" smtClean="0"/>
              <a:t>/Snort </a:t>
            </a:r>
            <a:r>
              <a:rPr lang="en-US" b="1" dirty="0"/>
              <a:t>rules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9470" y="893135"/>
            <a:ext cx="44326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rule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sdb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meta: 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author = "Sean Pierce"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description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 "Shim Database files"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	strings: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	$magic = { 73 64 62 66  }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condition: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$magic at 8 and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md5 != "B02B4B8924F019BDE57484A55DC5CA57" and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md5 != "BA17F2DA98A8A375D22CB33C8E83A146" and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md5 != "EC9D5F0AE38EC4A97E70960264B7D07D" and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md5 != "4C7B2F691885878EDBAE48760A7E3FB9" and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md5 != "1D8C1280D38C526C7041E72DB8D70DC1" and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md5 != "8006552125C9D590843192543668BB0B" 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507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4555"/>
            <a:ext cx="8229601" cy="362881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 smtClean="0"/>
              <a:t>Targeted Persistence.   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</a:rPr>
              <a:t>Similar to, but more powerful than </a:t>
            </a:r>
            <a:br>
              <a:rPr lang="en-US" sz="2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5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HKLM\Software\Microsoft\Windows NT\</a:t>
            </a:r>
            <a:r>
              <a:rPr lang="en-US" sz="15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CurrentVersion</a:t>
            </a:r>
            <a:r>
              <a:rPr lang="en-US" sz="15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\Image File Execution Options</a:t>
            </a:r>
            <a:endParaRPr lang="en-US" sz="15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fontAlgn="base"/>
            <a:r>
              <a:rPr lang="en-US" dirty="0" smtClean="0"/>
              <a:t>API Logging</a:t>
            </a:r>
          </a:p>
          <a:p>
            <a:pPr fontAlgn="base"/>
            <a:r>
              <a:rPr lang="en-US" dirty="0" smtClean="0"/>
              <a:t>Kill </a:t>
            </a:r>
            <a:r>
              <a:rPr lang="en-US" dirty="0"/>
              <a:t>any app</a:t>
            </a:r>
          </a:p>
          <a:p>
            <a:pPr fontAlgn="base"/>
            <a:r>
              <a:rPr lang="en-US" dirty="0" smtClean="0"/>
              <a:t>Catch </a:t>
            </a:r>
            <a:r>
              <a:rPr lang="en-US" dirty="0"/>
              <a:t>all creds for an app</a:t>
            </a:r>
          </a:p>
          <a:p>
            <a:pPr fontAlgn="base"/>
            <a:r>
              <a:rPr lang="en-US" dirty="0" smtClean="0"/>
              <a:t>Redirect </a:t>
            </a:r>
            <a:r>
              <a:rPr lang="en-US" dirty="0"/>
              <a:t>app logs</a:t>
            </a:r>
          </a:p>
          <a:p>
            <a:pPr fontAlgn="base"/>
            <a:r>
              <a:rPr lang="en-US" dirty="0" smtClean="0"/>
              <a:t>Snoop/redirect </a:t>
            </a:r>
            <a:r>
              <a:rPr lang="en-US" dirty="0"/>
              <a:t> </a:t>
            </a:r>
            <a:r>
              <a:rPr lang="en-US" dirty="0" smtClean="0"/>
              <a:t>network </a:t>
            </a:r>
            <a:r>
              <a:rPr lang="en-US" dirty="0"/>
              <a:t>traffic for an app</a:t>
            </a:r>
          </a:p>
          <a:p>
            <a:pPr fontAlgn="base"/>
            <a:r>
              <a:rPr lang="en-US" dirty="0" err="1" smtClean="0"/>
              <a:t>Trojanize</a:t>
            </a:r>
            <a:r>
              <a:rPr lang="en-US" dirty="0" smtClean="0"/>
              <a:t> </a:t>
            </a:r>
            <a:r>
              <a:rPr lang="en-US" dirty="0"/>
              <a:t>any app</a:t>
            </a:r>
          </a:p>
          <a:p>
            <a:pPr fontAlgn="base"/>
            <a:r>
              <a:rPr lang="en-US" dirty="0" smtClean="0"/>
              <a:t>Force </a:t>
            </a:r>
            <a:r>
              <a:rPr lang="en-US" dirty="0"/>
              <a:t>vulnerable DLL </a:t>
            </a:r>
            <a:r>
              <a:rPr lang="en-US" dirty="0" smtClean="0"/>
              <a:t>loading</a:t>
            </a:r>
          </a:p>
          <a:p>
            <a:pPr fontAlgn="base"/>
            <a:r>
              <a:rPr lang="en-US" dirty="0" smtClean="0"/>
              <a:t>Subvert </a:t>
            </a:r>
            <a:r>
              <a:rPr lang="en-US" dirty="0"/>
              <a:t>system </a:t>
            </a:r>
            <a:r>
              <a:rPr lang="en-US" dirty="0" smtClean="0"/>
              <a:t>integrity</a:t>
            </a:r>
            <a:endParaRPr lang="en-US" dirty="0"/>
          </a:p>
          <a:p>
            <a:pPr fontAlgn="base"/>
            <a:r>
              <a:rPr lang="en-US" dirty="0"/>
              <a:t>UAC prompt bypass </a:t>
            </a:r>
            <a:r>
              <a:rPr lang="en-US" dirty="0" smtClean="0"/>
              <a:t>(Patched with KB3045645)</a:t>
            </a:r>
            <a:endParaRPr lang="en-US" dirty="0"/>
          </a:p>
          <a:p>
            <a:pPr fontAlgn="base"/>
            <a:r>
              <a:rPr lang="en-US" b="1" dirty="0" smtClean="0"/>
              <a:t>Malware </a:t>
            </a:r>
            <a:r>
              <a:rPr lang="en-US" b="1" dirty="0"/>
              <a:t>obfuscation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UAC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5088690" cy="3845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UAC application </a:t>
            </a:r>
            <a:r>
              <a:rPr lang="en-US" dirty="0"/>
              <a:t>manifest flag</a:t>
            </a:r>
            <a:endParaRPr lang="en-US" dirty="0" smtClean="0"/>
          </a:p>
          <a:p>
            <a:r>
              <a:rPr lang="en-US" dirty="0" smtClean="0"/>
              <a:t>sdbinst.exe</a:t>
            </a:r>
          </a:p>
          <a:p>
            <a:r>
              <a:rPr lang="en-US" dirty="0" smtClean="0"/>
              <a:t>SndVol.exe</a:t>
            </a:r>
          </a:p>
          <a:p>
            <a:r>
              <a:rPr lang="en-US" dirty="0" smtClean="0"/>
              <a:t>cleanmgr.exe</a:t>
            </a:r>
          </a:p>
          <a:p>
            <a:r>
              <a:rPr lang="en-US" dirty="0"/>
              <a:t>control.exe</a:t>
            </a:r>
            <a:endParaRPr lang="en-US" dirty="0" smtClean="0"/>
          </a:p>
          <a:p>
            <a:r>
              <a:rPr lang="en-US" dirty="0" smtClean="0"/>
              <a:t>syskey.exe</a:t>
            </a:r>
          </a:p>
          <a:p>
            <a:r>
              <a:rPr lang="en-US" dirty="0"/>
              <a:t>70+ classically that are </a:t>
            </a:r>
            <a:r>
              <a:rPr lang="en-US" dirty="0" smtClean="0"/>
              <a:t>signed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&lt;asmv3:windowsSettings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xmlns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="http://schemas.microsoft.com/SMI/2005/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WindowsSettings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"&gt; </a:t>
            </a:r>
            <a:b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autoElevate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autoElevate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 </a:t>
            </a:r>
            <a:b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asmv3:windowsSettings&gt;</a:t>
            </a:r>
          </a:p>
          <a:p>
            <a:pPr marL="0" indent="0">
              <a:buNone/>
            </a:pP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/>
              <a:t>Note: This was changed in KB3045645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90" y="773732"/>
            <a:ext cx="3598110" cy="39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UAC bypass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511" y="970010"/>
            <a:ext cx="5336431" cy="1555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954" y="3294398"/>
            <a:ext cx="887354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"C:\Windows\system32\sdbinst.exe" /q "C:\Users\%USERNAME%\AppData\Local\Temp\\..\..\LocalLow\com.%USERNAME%.sdb" </a:t>
            </a:r>
          </a:p>
          <a:p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198513" y="2550017"/>
            <a:ext cx="382213" cy="52839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pc="-70" dirty="0">
              <a:latin typeface="Myriad Web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1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Wild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794"/>
            <a:ext cx="9144000" cy="338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BlackEnergy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http://www.isightpartners.com/wp-content/uploads/2014/10/iSIGHT_Partners_sandworm_targets_13oct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2" y="874419"/>
            <a:ext cx="8624686" cy="37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Roaming Tiger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53" y="812027"/>
            <a:ext cx="8764694" cy="3848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057" t="16511" r="16884" b="17748"/>
          <a:stretch/>
        </p:blipFill>
        <p:spPr>
          <a:xfrm>
            <a:off x="7761914" y="4725223"/>
            <a:ext cx="485774" cy="4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5245100" cy="3284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Sean Pierce, CISSP</a:t>
            </a:r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secure_sean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sdb at secure </a:t>
            </a:r>
            <a:r>
              <a:rPr lang="en-US" dirty="0" err="1" smtClean="0"/>
              <a:t>sean</a:t>
            </a:r>
            <a:r>
              <a:rPr lang="en-US" dirty="0" smtClean="0"/>
              <a:t> dot com</a:t>
            </a:r>
          </a:p>
          <a:p>
            <a:pPr marL="0" indent="0">
              <a:buNone/>
            </a:pPr>
            <a:r>
              <a:rPr lang="en-US" dirty="0" smtClean="0"/>
              <a:t>github.com/</a:t>
            </a:r>
            <a:r>
              <a:rPr lang="en-US" dirty="0" err="1" smtClean="0"/>
              <a:t>securesean</a:t>
            </a:r>
            <a:r>
              <a:rPr lang="en-US" dirty="0"/>
              <a:t> and </a:t>
            </a:r>
            <a:r>
              <a:rPr lang="en-US" dirty="0" err="1"/>
              <a:t>sdb.tools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Fancy myself a malware analyst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Disclaimer: </a:t>
            </a:r>
          </a:p>
          <a:p>
            <a:r>
              <a:rPr lang="en-US" dirty="0" smtClean="0"/>
              <a:t>Not a penetration tester</a:t>
            </a:r>
          </a:p>
          <a:p>
            <a:r>
              <a:rPr lang="en-US" dirty="0" smtClean="0"/>
              <a:t>Not a developer </a:t>
            </a:r>
          </a:p>
          <a:p>
            <a:r>
              <a:rPr lang="en-US" dirty="0" smtClean="0"/>
              <a:t>Not an iSIGHT Rep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Proprietary and Confidential Information. © Copyright 2015, iSIGHT Partners, Inc. All Rights Reserved     </a:t>
            </a:r>
            <a:r>
              <a:rPr lang="en-US" b="1" dirty="0" smtClean="0"/>
              <a:t>www.isightpartners.com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D:\Users\Sean\Desktop\10442503_10152244804078460_277283196525842440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44" y="920553"/>
            <a:ext cx="2904626" cy="217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Custom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DLL that Exports:</a:t>
            </a:r>
          </a:p>
          <a:p>
            <a:pPr lvl="1" fontAlgn="base"/>
            <a:r>
              <a:rPr lang="en-US" dirty="0" err="1"/>
              <a:t>GetHookAPIs</a:t>
            </a:r>
            <a:r>
              <a:rPr lang="en-US" dirty="0"/>
              <a:t>(char </a:t>
            </a:r>
            <a:r>
              <a:rPr lang="en-US" dirty="0" smtClean="0"/>
              <a:t>*, </a:t>
            </a:r>
            <a:r>
              <a:rPr lang="en-US" dirty="0" err="1" smtClean="0"/>
              <a:t>ushort</a:t>
            </a:r>
            <a:r>
              <a:rPr lang="en-US" dirty="0" smtClean="0"/>
              <a:t> *, </a:t>
            </a:r>
            <a:r>
              <a:rPr lang="en-US" dirty="0" err="1" smtClean="0"/>
              <a:t>ulong</a:t>
            </a:r>
            <a:r>
              <a:rPr lang="en-US" dirty="0" smtClean="0"/>
              <a:t> </a:t>
            </a:r>
            <a:r>
              <a:rPr lang="en-US" dirty="0"/>
              <a:t>*)</a:t>
            </a:r>
          </a:p>
          <a:p>
            <a:pPr lvl="1" fontAlgn="base"/>
            <a:r>
              <a:rPr lang="en-US" dirty="0" err="1"/>
              <a:t>NotifyShims</a:t>
            </a:r>
            <a:r>
              <a:rPr lang="en-US" dirty="0"/>
              <a:t>(char *, unsigned __int16 *, unsigned __int32 *)</a:t>
            </a:r>
          </a:p>
          <a:p>
            <a:r>
              <a:rPr lang="en-US" dirty="0" smtClean="0"/>
              <a:t>Make an .</a:t>
            </a:r>
            <a:r>
              <a:rPr lang="en-US" dirty="0" err="1" smtClean="0"/>
              <a:t>sdb</a:t>
            </a:r>
            <a:r>
              <a:rPr lang="en-US" dirty="0" smtClean="0"/>
              <a:t> file that specifies that DLL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Offensive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8229600" cy="3845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 prefer stealth and misdirection</a:t>
            </a:r>
            <a:endParaRPr lang="en-US" dirty="0"/>
          </a:p>
          <a:p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Anti-Analysis</a:t>
            </a:r>
          </a:p>
          <a:p>
            <a:pPr lvl="1"/>
            <a:r>
              <a:rPr lang="en-US" dirty="0" smtClean="0"/>
              <a:t>Old to New</a:t>
            </a:r>
          </a:p>
          <a:p>
            <a:r>
              <a:rPr lang="en-US" dirty="0" smtClean="0"/>
              <a:t>Putty</a:t>
            </a:r>
          </a:p>
          <a:p>
            <a:pPr lvl="1"/>
            <a:r>
              <a:rPr lang="en-US" dirty="0" err="1" smtClean="0"/>
              <a:t>InjectDll</a:t>
            </a:r>
            <a:r>
              <a:rPr lang="en-US" dirty="0" smtClean="0"/>
              <a:t> with </a:t>
            </a:r>
            <a:r>
              <a:rPr lang="en-US" dirty="0" err="1" smtClean="0"/>
              <a:t>Metasploit</a:t>
            </a:r>
            <a:r>
              <a:rPr lang="en-US" dirty="0" smtClean="0"/>
              <a:t>, </a:t>
            </a:r>
            <a:r>
              <a:rPr lang="en-US" dirty="0" err="1" smtClean="0"/>
              <a:t>PuttyRider</a:t>
            </a:r>
            <a:endParaRPr lang="en-US" dirty="0" smtClean="0"/>
          </a:p>
          <a:p>
            <a:r>
              <a:rPr lang="en-US" dirty="0" smtClean="0"/>
              <a:t>Firefox</a:t>
            </a:r>
          </a:p>
          <a:p>
            <a:pPr lvl="1"/>
            <a:r>
              <a:rPr lang="en-US" dirty="0" err="1" smtClean="0"/>
              <a:t>CorrectFilePath</a:t>
            </a:r>
            <a:r>
              <a:rPr lang="en-US" dirty="0" smtClean="0"/>
              <a:t> for the profile</a:t>
            </a:r>
          </a:p>
          <a:p>
            <a:r>
              <a:rPr lang="en-US" dirty="0" err="1" smtClean="0"/>
              <a:t>Autoruns</a:t>
            </a:r>
            <a:endParaRPr lang="en-US" dirty="0" smtClean="0"/>
          </a:p>
          <a:p>
            <a:pPr lvl="1"/>
            <a:r>
              <a:rPr lang="en-US" dirty="0" err="1" smtClean="0"/>
              <a:t>VirtualRegistry</a:t>
            </a:r>
            <a:r>
              <a:rPr lang="en-US" dirty="0" smtClean="0"/>
              <a:t> to hide malware</a:t>
            </a:r>
          </a:p>
          <a:p>
            <a:r>
              <a:rPr lang="en-US" dirty="0" smtClean="0"/>
              <a:t>Shim explorer.exe</a:t>
            </a:r>
          </a:p>
          <a:p>
            <a:pPr lvl="1"/>
            <a:r>
              <a:rPr lang="en-US" dirty="0" smtClean="0"/>
              <a:t>Hot patch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Maliciously Compatible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4554"/>
            <a:ext cx="8429223" cy="364900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Benign </a:t>
            </a:r>
            <a:r>
              <a:rPr lang="en-US" dirty="0" smtClean="0"/>
              <a:t>Executables</a:t>
            </a:r>
          </a:p>
          <a:p>
            <a:pPr lvl="1" fontAlgn="base"/>
            <a:r>
              <a:rPr lang="en-US" dirty="0" smtClean="0"/>
              <a:t>‘</a:t>
            </a:r>
            <a:r>
              <a:rPr lang="en-US" dirty="0"/>
              <a:t>InjectDll’ and ‘LoadLibraryRedirect’ Fixes </a:t>
            </a:r>
            <a:r>
              <a:rPr lang="en-US" dirty="0" smtClean="0"/>
              <a:t>via </a:t>
            </a:r>
            <a:r>
              <a:rPr lang="en-US" dirty="0"/>
              <a:t>a UNC </a:t>
            </a:r>
            <a:r>
              <a:rPr lang="en-US" dirty="0" smtClean="0"/>
              <a:t>path</a:t>
            </a:r>
          </a:p>
          <a:p>
            <a:pPr lvl="1" fontAlgn="base"/>
            <a:r>
              <a:rPr lang="en-US" dirty="0" smtClean="0"/>
              <a:t>Patching </a:t>
            </a:r>
            <a:r>
              <a:rPr lang="en-US" dirty="0"/>
              <a:t>in new code and/or utilizing existing code akin to </a:t>
            </a:r>
            <a:endParaRPr lang="en-US" dirty="0" smtClean="0"/>
          </a:p>
          <a:p>
            <a:pPr lvl="1" fontAlgn="base"/>
            <a:r>
              <a:rPr lang="en-US" dirty="0" smtClean="0"/>
              <a:t>ROP </a:t>
            </a:r>
            <a:r>
              <a:rPr lang="en-US" dirty="0"/>
              <a:t>(Return Oriented Programming) chains </a:t>
            </a:r>
            <a:endParaRPr lang="en-US" dirty="0" smtClean="0"/>
          </a:p>
          <a:p>
            <a:pPr fontAlgn="base"/>
            <a:r>
              <a:rPr lang="en-US" dirty="0" smtClean="0"/>
              <a:t>Dependently </a:t>
            </a:r>
            <a:r>
              <a:rPr lang="en-US" dirty="0"/>
              <a:t>Malicious </a:t>
            </a:r>
            <a:r>
              <a:rPr lang="en-US" dirty="0" smtClean="0"/>
              <a:t>Executables</a:t>
            </a:r>
          </a:p>
          <a:p>
            <a:pPr lvl="1" fontAlgn="base"/>
            <a:r>
              <a:rPr lang="en-US" dirty="0" smtClean="0"/>
              <a:t>‘kill </a:t>
            </a:r>
            <a:r>
              <a:rPr lang="en-US" dirty="0"/>
              <a:t>switch’ </a:t>
            </a:r>
            <a:endParaRPr lang="en-US" dirty="0" smtClean="0"/>
          </a:p>
          <a:p>
            <a:pPr lvl="1" fontAlgn="base"/>
            <a:r>
              <a:rPr lang="en-US" dirty="0" smtClean="0"/>
              <a:t>‘</a:t>
            </a:r>
            <a:r>
              <a:rPr lang="en-US" dirty="0"/>
              <a:t>IgnoreException’ </a:t>
            </a:r>
            <a:r>
              <a:rPr lang="en-US" dirty="0" smtClean="0"/>
              <a:t>Fix</a:t>
            </a:r>
          </a:p>
          <a:p>
            <a:pPr lvl="1" fontAlgn="base"/>
            <a:r>
              <a:rPr lang="en-US" dirty="0" smtClean="0"/>
              <a:t>Hot </a:t>
            </a:r>
            <a:r>
              <a:rPr lang="en-US" dirty="0"/>
              <a:t>patching instructions to redirect program </a:t>
            </a:r>
            <a:r>
              <a:rPr lang="en-US" dirty="0" smtClean="0"/>
              <a:t>flow</a:t>
            </a:r>
          </a:p>
          <a:p>
            <a:pPr fontAlgn="base"/>
            <a:r>
              <a:rPr lang="en-US" dirty="0" smtClean="0"/>
              <a:t>Obfuscated Executable</a:t>
            </a:r>
          </a:p>
          <a:p>
            <a:pPr lvl="1" fontAlgn="base"/>
            <a:r>
              <a:rPr lang="en-US" dirty="0" smtClean="0"/>
              <a:t>The </a:t>
            </a:r>
            <a:r>
              <a:rPr lang="en-US" dirty="0"/>
              <a:t>target executable will fail completely without the shim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Malware Anti-analysis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04" y="808568"/>
            <a:ext cx="4761786" cy="433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39" y="2335576"/>
            <a:ext cx="5399335" cy="176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9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Malware Anti-analysis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12" y="837282"/>
            <a:ext cx="3690535" cy="1204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90" y="2355872"/>
            <a:ext cx="7262378" cy="2889228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267200" y="2254272"/>
            <a:ext cx="431800" cy="48892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pc="-70" dirty="0">
              <a:latin typeface="Myriad Web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783976"/>
            <a:ext cx="4988304" cy="3743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Obfuscation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298" y="892366"/>
            <a:ext cx="3437263" cy="2148289"/>
          </a:xfrm>
        </p:spPr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ShellcodeKey</a:t>
            </a:r>
            <a:r>
              <a:rPr lang="en-US" dirty="0" smtClean="0"/>
              <a:t> will be replaced at runtime to decrypt malicious code</a:t>
            </a:r>
          </a:p>
          <a:p>
            <a:r>
              <a:rPr lang="en-US" dirty="0" smtClean="0"/>
              <a:t>Neither the patch nor the target program will have the real shellcode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-1" r="30616" b="2364"/>
          <a:stretch/>
        </p:blipFill>
        <p:spPr>
          <a:xfrm>
            <a:off x="3404209" y="3263989"/>
            <a:ext cx="5552501" cy="180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0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Persistence Explorer Shim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089"/>
          <a:stretch/>
        </p:blipFill>
        <p:spPr>
          <a:xfrm>
            <a:off x="1599798" y="903382"/>
            <a:ext cx="5704385" cy="372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7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Disable via Group Policy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(not recommended)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fontAlgn="base"/>
            <a:r>
              <a:rPr lang="en-US" dirty="0"/>
              <a:t>Remove Shim </a:t>
            </a:r>
            <a:r>
              <a:rPr lang="en-US" dirty="0" smtClean="0"/>
              <a:t>Engine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(NOT recommended)</a:t>
            </a:r>
            <a:endParaRPr lang="en-US" dirty="0" smtClean="0"/>
          </a:p>
          <a:p>
            <a:pPr fontAlgn="base"/>
            <a:r>
              <a:rPr lang="en-US" dirty="0" smtClean="0"/>
              <a:t>Remove sdb installer: </a:t>
            </a:r>
            <a:r>
              <a:rPr lang="en-US" dirty="0">
                <a:solidFill>
                  <a:schemeClr val="tx1"/>
                </a:solidFill>
              </a:rPr>
              <a:t>C:\</a:t>
            </a:r>
            <a:r>
              <a:rPr lang="en-US" dirty="0" smtClean="0">
                <a:solidFill>
                  <a:schemeClr val="tx1"/>
                </a:solidFill>
              </a:rPr>
              <a:t>Windows\System32\sdbinst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(not effective)</a:t>
            </a:r>
          </a:p>
          <a:p>
            <a:pPr fontAlgn="base"/>
            <a:r>
              <a:rPr lang="en-US" dirty="0" smtClean="0"/>
              <a:t>No Admin </a:t>
            </a:r>
            <a:r>
              <a:rPr lang="en-US" dirty="0"/>
              <a:t>access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Microsoft Application Compatibility Toolkit (public version)</a:t>
            </a:r>
          </a:p>
          <a:p>
            <a:pPr fontAlgn="base"/>
            <a:r>
              <a:rPr lang="en-US" dirty="0" smtClean="0"/>
              <a:t>sdbinst.exe</a:t>
            </a:r>
            <a:endParaRPr lang="en-US" dirty="0"/>
          </a:p>
          <a:p>
            <a:pPr fontAlgn="base"/>
            <a:r>
              <a:rPr lang="en-US" dirty="0" smtClean="0"/>
              <a:t>sdb-explorer.exe</a:t>
            </a:r>
          </a:p>
          <a:p>
            <a:pPr fontAlgn="base"/>
            <a:r>
              <a:rPr lang="en-US" dirty="0" smtClean="0"/>
              <a:t>shims.exe</a:t>
            </a:r>
            <a:endParaRPr lang="en-US" dirty="0"/>
          </a:p>
          <a:p>
            <a:pPr fontAlgn="base"/>
            <a:r>
              <a:rPr lang="en-US" dirty="0"/>
              <a:t>Shim Cache </a:t>
            </a:r>
            <a:r>
              <a:rPr lang="en-US" dirty="0" smtClean="0"/>
              <a:t>Parser</a:t>
            </a:r>
          </a:p>
          <a:p>
            <a:pPr marL="0" indent="0" fontAlgn="base">
              <a:buNone/>
            </a:pPr>
            <a:endParaRPr lang="en-US" dirty="0" smtClean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 smtClean="0"/>
              <a:t>… None help with prevention or detection of malicious shims…</a:t>
            </a:r>
          </a:p>
          <a:p>
            <a:pPr fontAlgn="base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239495"/>
              </p:ext>
            </p:extLst>
          </p:nvPr>
        </p:nvGraphicFramePr>
        <p:xfrm>
          <a:off x="185349" y="869908"/>
          <a:ext cx="871735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0351"/>
                <a:gridCol w="5206999"/>
              </a:tblGrid>
              <a:tr h="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</a:txBody>
                  <a:tcPr/>
                </a:tc>
              </a:tr>
              <a:tr h="149834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Detect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Shim-File-Scanner</a:t>
                      </a:r>
                      <a:endParaRPr lang="en-US" sz="1400" b="1" dirty="0" smtClean="0"/>
                    </a:p>
                    <a:p>
                      <a:pPr lvl="1" fontAlgn="base"/>
                      <a:r>
                        <a:rPr lang="en-US" sz="1400" dirty="0" smtClean="0"/>
                        <a:t>Scans Files/Folders for non-default shims </a:t>
                      </a:r>
                    </a:p>
                    <a:p>
                      <a:pPr lvl="1" fontAlgn="base"/>
                      <a:r>
                        <a:rPr lang="en-US" sz="1400" dirty="0" smtClean="0"/>
                        <a:t>Checks registry for installed shims</a:t>
                      </a:r>
                      <a:endParaRPr lang="en-US" sz="1400" b="1" i="1" dirty="0" smtClean="0"/>
                    </a:p>
                    <a:p>
                      <a:r>
                        <a:rPr lang="en-US" sz="1400" b="1" i="1" dirty="0" smtClean="0"/>
                        <a:t>Shim-Process-Scanner</a:t>
                      </a:r>
                      <a:endParaRPr lang="en-US" sz="1400" b="1" dirty="0" smtClean="0"/>
                    </a:p>
                    <a:p>
                      <a:pPr lvl="1" fontAlgn="base"/>
                      <a:r>
                        <a:rPr lang="en-US" sz="1400" dirty="0" smtClean="0"/>
                        <a:t>Will search all processes for PEB shim flags</a:t>
                      </a:r>
                    </a:p>
                    <a:p>
                      <a:pPr lvl="1" fontAlgn="base"/>
                      <a:r>
                        <a:rPr lang="en-US" sz="1400" dirty="0" smtClean="0"/>
                        <a:t>Checks for Shim App Helper DLL’s are in the process space </a:t>
                      </a:r>
                    </a:p>
                    <a:p>
                      <a:r>
                        <a:rPr lang="en-US" sz="1400" b="1" i="1" dirty="0" smtClean="0"/>
                        <a:t>Shim-Process-Scanner-Lite</a:t>
                      </a:r>
                      <a:endParaRPr lang="en-US" sz="1400" b="1" dirty="0" smtClean="0"/>
                    </a:p>
                    <a:p>
                      <a:pPr lvl="1"/>
                      <a:r>
                        <a:rPr lang="en-US" sz="1400" dirty="0" smtClean="0"/>
                        <a:t>Simple script to find loaded Shim App Helper DLL’s</a:t>
                      </a:r>
                    </a:p>
                  </a:txBody>
                  <a:tcPr/>
                </a:tc>
              </a:tr>
              <a:tr h="10949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Shim-Guard</a:t>
                      </a:r>
                      <a:endParaRPr lang="en-US" sz="1400" b="1" dirty="0" smtClean="0"/>
                    </a:p>
                    <a:p>
                      <a:pPr lvl="1" fontAlgn="base"/>
                      <a:r>
                        <a:rPr lang="en-US" sz="1400" dirty="0" smtClean="0"/>
                        <a:t>Detects and alerts on newly installed shims</a:t>
                      </a:r>
                    </a:p>
                    <a:p>
                      <a:r>
                        <a:rPr lang="en-US" sz="1400" b="1" i="1" dirty="0" smtClean="0"/>
                        <a:t>Shim-Guard-Lite</a:t>
                      </a:r>
                      <a:endParaRPr lang="en-US" sz="1400" b="1" dirty="0" smtClean="0"/>
                    </a:p>
                    <a:p>
                      <a:pPr lvl="1" fontAlgn="base"/>
                      <a:r>
                        <a:rPr lang="en-US" sz="1400" dirty="0" smtClean="0"/>
                        <a:t>Flexible </a:t>
                      </a:r>
                      <a:r>
                        <a:rPr lang="en-US" sz="1400" dirty="0" err="1" smtClean="0"/>
                        <a:t>Powershell</a:t>
                      </a:r>
                      <a:r>
                        <a:rPr lang="en-US" sz="1400" dirty="0" smtClean="0"/>
                        <a:t> based script</a:t>
                      </a:r>
                    </a:p>
                    <a:p>
                      <a:pPr lvl="1" fontAlgn="base"/>
                      <a:r>
                        <a:rPr lang="en-US" sz="1400" dirty="0" smtClean="0"/>
                        <a:t>Alerts on newly installed shims</a:t>
                      </a:r>
                    </a:p>
                  </a:txBody>
                  <a:tcPr/>
                </a:tc>
              </a:tr>
              <a:tr h="89324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Respond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 err="1" smtClean="0"/>
                        <a:t>Sdb</a:t>
                      </a:r>
                      <a:r>
                        <a:rPr lang="en-US" sz="1400" b="1" i="1" dirty="0" smtClean="0"/>
                        <a:t> Ingest Module (Autopsy® )</a:t>
                      </a:r>
                    </a:p>
                    <a:p>
                      <a:pPr lvl="1"/>
                      <a:r>
                        <a:rPr lang="en-US" sz="1400" dirty="0" smtClean="0"/>
                        <a:t>Searching for SDB files and analyzes them</a:t>
                      </a:r>
                    </a:p>
                    <a:p>
                      <a:r>
                        <a:rPr lang="en-US" sz="1400" b="1" i="1" dirty="0" err="1" smtClean="0"/>
                        <a:t>Sdb</a:t>
                      </a:r>
                      <a:r>
                        <a:rPr lang="en-US" sz="1400" b="1" i="1" dirty="0" smtClean="0"/>
                        <a:t> Scanner (Volatility) </a:t>
                      </a:r>
                    </a:p>
                    <a:p>
                      <a:pPr lvl="1"/>
                      <a:r>
                        <a:rPr lang="en-US" sz="1400" dirty="0" smtClean="0"/>
                        <a:t>Scans for Shimmed processes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6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commercial cyber threat intelligence provider on the </a:t>
            </a:r>
            <a:r>
              <a:rPr lang="en-US" dirty="0" smtClean="0"/>
              <a:t>planet</a:t>
            </a:r>
          </a:p>
          <a:p>
            <a:r>
              <a:rPr lang="en-US" dirty="0" smtClean="0"/>
              <a:t>300 Experts. 24 Languages 16 Countries.</a:t>
            </a:r>
          </a:p>
          <a:p>
            <a:r>
              <a:rPr lang="en-US" dirty="0"/>
              <a:t>Forward looking, adversary focused intelligence, actionable </a:t>
            </a:r>
            <a:r>
              <a:rPr lang="en-US" dirty="0" smtClean="0"/>
              <a:t>advice</a:t>
            </a:r>
          </a:p>
          <a:p>
            <a:r>
              <a:rPr lang="en-US" dirty="0"/>
              <a:t>Intelligence for multiple levels: executive, operational and </a:t>
            </a:r>
            <a:r>
              <a:rPr lang="en-US" dirty="0" smtClean="0"/>
              <a:t>technical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www.isightpartners.com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Tools: </a:t>
            </a:r>
            <a:r>
              <a:rPr lang="en-US" dirty="0" err="1" smtClean="0"/>
              <a:t>Sdb</a:t>
            </a:r>
            <a:r>
              <a:rPr lang="en-US" dirty="0" smtClean="0"/>
              <a:t> Ingest Module &amp; Volatility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5567916" cy="3284838"/>
          </a:xfrm>
        </p:spPr>
        <p:txBody>
          <a:bodyPr/>
          <a:lstStyle/>
          <a:p>
            <a:r>
              <a:rPr lang="en-US" b="1" dirty="0" smtClean="0"/>
              <a:t>Autopsy® is an open source graphical forensic file/drive analysis kit built on the command line tools in Sleuth Kit®</a:t>
            </a:r>
          </a:p>
          <a:p>
            <a:r>
              <a:rPr lang="en-US" b="1" dirty="0" smtClean="0"/>
              <a:t>An Ingest Module is an Autopsy plugin that searches for and displays information about </a:t>
            </a:r>
            <a:r>
              <a:rPr lang="en-US" b="1" dirty="0" err="1" smtClean="0"/>
              <a:t>sdb</a:t>
            </a:r>
            <a:r>
              <a:rPr lang="en-US" b="1" dirty="0" smtClean="0"/>
              <a:t> files via </a:t>
            </a:r>
            <a:r>
              <a:rPr lang="en-US" b="1" dirty="0" err="1" smtClean="0"/>
              <a:t>sdb</a:t>
            </a:r>
            <a:r>
              <a:rPr lang="en-US" b="1" dirty="0" smtClean="0"/>
              <a:t>-explorer</a:t>
            </a:r>
          </a:p>
          <a:p>
            <a:r>
              <a:rPr lang="en-US" b="1" dirty="0" smtClean="0"/>
              <a:t>Volatility is an open source advanced memory forensics framework.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2" descr="http://www.sleuthkit.org/picts/renzik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28" y="3620641"/>
            <a:ext cx="971476" cy="97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sleuthkit.org/picts/hash-3-nocomp2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90" y="3648348"/>
            <a:ext cx="857324" cy="9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sleuthkit.org/autopsy/images/v3/over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21" y="1000449"/>
            <a:ext cx="2898775" cy="235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olatility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992" y="3601786"/>
            <a:ext cx="996403" cy="99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Shim Fix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4"/>
            <a:ext cx="8229600" cy="39988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“no </a:t>
            </a:r>
            <a:r>
              <a:rPr lang="en-US" dirty="0"/>
              <a:t>shim is available to bypass the Windows 7 User Account </a:t>
            </a:r>
            <a:r>
              <a:rPr lang="en-US" dirty="0" smtClean="0"/>
              <a:t>Control” </a:t>
            </a:r>
            <a:r>
              <a:rPr lang="en-US" dirty="0"/>
              <a:t>–</a:t>
            </a:r>
            <a:r>
              <a:rPr lang="en-US" dirty="0" smtClean="0"/>
              <a:t>Microsoft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RedirectEXE</a:t>
            </a:r>
            <a:r>
              <a:rPr lang="en-US" dirty="0" smtClean="0">
                <a:solidFill>
                  <a:schemeClr val="tx1"/>
                </a:solidFill>
              </a:rPr>
              <a:t> Fix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LoadLibraryRedirect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Fix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“This </a:t>
            </a:r>
            <a:r>
              <a:rPr lang="en-US" dirty="0"/>
              <a:t>limitation is by design and is intended to reduce the risk to system security posed by allowing non-Microsoft parties to inject potentially harmful code into the loading </a:t>
            </a:r>
            <a:r>
              <a:rPr lang="en-US" dirty="0" smtClean="0"/>
              <a:t>process”</a:t>
            </a:r>
            <a:r>
              <a:rPr lang="en-US" dirty="0"/>
              <a:t> </a:t>
            </a:r>
            <a:r>
              <a:rPr lang="en-US" dirty="0" smtClean="0"/>
              <a:t>–Microsoft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InjectDll</a:t>
            </a:r>
            <a:r>
              <a:rPr lang="en-US" dirty="0" smtClean="0"/>
              <a:t> </a:t>
            </a:r>
            <a:r>
              <a:rPr lang="en-US" dirty="0"/>
              <a:t>Fix</a:t>
            </a:r>
          </a:p>
          <a:p>
            <a:pPr lvl="1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Custom</a:t>
            </a:r>
            <a:r>
              <a:rPr lang="en-US" dirty="0" smtClean="0"/>
              <a:t> </a:t>
            </a:r>
            <a:r>
              <a:rPr lang="en-US" dirty="0"/>
              <a:t>Fixes</a:t>
            </a:r>
            <a:endParaRPr lang="en-US" dirty="0" smtClean="0"/>
          </a:p>
          <a:p>
            <a:r>
              <a:rPr lang="en-US" dirty="0"/>
              <a:t>“you are not opening any additional security vulnerability. </a:t>
            </a:r>
            <a:r>
              <a:rPr lang="en-US" dirty="0" smtClean="0"/>
              <a:t>” </a:t>
            </a:r>
            <a:r>
              <a:rPr lang="en-US" dirty="0"/>
              <a:t>-</a:t>
            </a:r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/>
              <a:t>“you cannot use shims to bypass any security mechanisms present in Windows</a:t>
            </a:r>
            <a:r>
              <a:rPr lang="en-US" dirty="0" smtClean="0"/>
              <a:t>”</a:t>
            </a:r>
            <a:r>
              <a:rPr lang="en-US" dirty="0"/>
              <a:t>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-Microsoft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DisableAdvancedRPCClientHardening</a:t>
            </a:r>
            <a:r>
              <a:rPr lang="en-US" dirty="0"/>
              <a:t>, Fix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DisableWindowsDefender</a:t>
            </a:r>
            <a:r>
              <a:rPr lang="en-US" dirty="0" smtClean="0"/>
              <a:t> </a:t>
            </a:r>
            <a:r>
              <a:rPr lang="en-US" dirty="0"/>
              <a:t>Fix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DisableASLR</a:t>
            </a:r>
            <a:r>
              <a:rPr lang="en-US" dirty="0" smtClean="0"/>
              <a:t> </a:t>
            </a:r>
            <a:r>
              <a:rPr lang="en-US" dirty="0"/>
              <a:t>Fix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DisableSeh</a:t>
            </a:r>
            <a:r>
              <a:rPr lang="en-US" dirty="0" smtClean="0"/>
              <a:t> </a:t>
            </a:r>
            <a:r>
              <a:rPr lang="en-US" dirty="0"/>
              <a:t>Fix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>
                <a:solidFill>
                  <a:srgbClr val="FF0000"/>
                </a:solidFill>
              </a:rPr>
              <a:t>DisableNX</a:t>
            </a:r>
            <a:r>
              <a:rPr lang="en-US" dirty="0" smtClean="0"/>
              <a:t> </a:t>
            </a:r>
            <a:r>
              <a:rPr lang="en-US" dirty="0"/>
              <a:t>Fix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Prior </a:t>
            </a:r>
            <a:r>
              <a:rPr lang="en-US" b="1" dirty="0" smtClean="0"/>
              <a:t>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226"/>
            <a:ext cx="9144000" cy="2925635"/>
          </a:xfrm>
        </p:spPr>
      </p:pic>
    </p:spTree>
    <p:extLst>
      <p:ext uri="{BB962C8B-B14F-4D97-AF65-F5344CB8AC3E}">
        <p14:creationId xmlns:p14="http://schemas.microsoft.com/office/powerpoint/2010/main" val="30091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4"/>
            <a:ext cx="8229600" cy="3680187"/>
          </a:xfrm>
        </p:spPr>
        <p:txBody>
          <a:bodyPr>
            <a:normAutofit/>
          </a:bodyPr>
          <a:lstStyle/>
          <a:p>
            <a:r>
              <a:rPr lang="en-US" dirty="0" smtClean="0"/>
              <a:t>Peeps: Jon, Greg,  </a:t>
            </a:r>
            <a:r>
              <a:rPr lang="en-US" dirty="0" err="1" smtClean="0"/>
              <a:t>Wyat</a:t>
            </a:r>
            <a:r>
              <a:rPr lang="en-US" dirty="0"/>
              <a:t>, &amp; Patrick, </a:t>
            </a:r>
            <a:endParaRPr lang="en-US" dirty="0" smtClean="0"/>
          </a:p>
          <a:p>
            <a:r>
              <a:rPr lang="en-US" dirty="0" smtClean="0"/>
              <a:t>Special Thanks to Elma, Ross, Zach, and 9gag.com</a:t>
            </a:r>
          </a:p>
          <a:p>
            <a:endParaRPr lang="en-US" dirty="0"/>
          </a:p>
          <a:p>
            <a:r>
              <a:rPr lang="en-US" dirty="0" smtClean="0"/>
              <a:t>Other Resources: </a:t>
            </a:r>
          </a:p>
          <a:p>
            <a:pPr lvl="1"/>
            <a:r>
              <a:rPr lang="en-US" dirty="0" err="1" smtClean="0">
                <a:hlinkClick r:id="rId3"/>
              </a:rPr>
              <a:t>iSIGHT</a:t>
            </a:r>
            <a:r>
              <a:rPr lang="en-US" dirty="0" smtClean="0">
                <a:hlinkClick r:id="rId3"/>
              </a:rPr>
              <a:t> blog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://blogs.msdn.com/b/oldnewthing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- </a:t>
            </a:r>
            <a:r>
              <a:rPr lang="en-US" dirty="0"/>
              <a:t>Raymond </a:t>
            </a:r>
            <a:r>
              <a:rPr lang="en-US" dirty="0" smtClean="0"/>
              <a:t>Chen</a:t>
            </a:r>
          </a:p>
          <a:p>
            <a:pPr lvl="1"/>
            <a:r>
              <a:rPr lang="en-US" dirty="0">
                <a:hlinkClick r:id="rId4"/>
              </a:rPr>
              <a:t>http://blogs.msdn.com/b/cjacks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 Chris Jackson</a:t>
            </a:r>
          </a:p>
          <a:p>
            <a:pPr lvl="1"/>
            <a:r>
              <a:rPr lang="en-US" dirty="0">
                <a:hlinkClick r:id="rId5"/>
              </a:rPr>
              <a:t>http://www.alex-ionescu.com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- Alex </a:t>
            </a:r>
            <a:r>
              <a:rPr lang="en-US" dirty="0" err="1" smtClean="0"/>
              <a:t>Ionescu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Misc.</a:t>
            </a:r>
          </a:p>
          <a:p>
            <a:pPr lvl="1"/>
            <a:r>
              <a:rPr lang="en-US" dirty="0" smtClean="0"/>
              <a:t>I apologize that Application Compatibility is the source of so much pain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81349"/>
            <a:ext cx="8229600" cy="3766344"/>
          </a:xfrm>
        </p:spPr>
        <p:txBody>
          <a:bodyPr>
            <a:normAutofit/>
          </a:bodyPr>
          <a:lstStyle/>
          <a:p>
            <a:r>
              <a:rPr lang="en-US" dirty="0" smtClean="0"/>
              <a:t>Example: Is there anything that can’t be shimmed?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github.com/</a:t>
            </a:r>
            <a:r>
              <a:rPr lang="en-US" dirty="0" err="1" smtClean="0"/>
              <a:t>securesean</a:t>
            </a:r>
            <a:r>
              <a:rPr lang="en-US" dirty="0" smtClean="0"/>
              <a:t> and </a:t>
            </a:r>
            <a:r>
              <a:rPr lang="en-US" dirty="0" err="1" smtClean="0"/>
              <a:t>sdb.tools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@</a:t>
            </a:r>
            <a:r>
              <a:rPr lang="en-US" dirty="0" err="1"/>
              <a:t>secure_sean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sdb at </a:t>
            </a:r>
            <a:r>
              <a:rPr lang="en-US" dirty="0"/>
              <a:t>secure </a:t>
            </a:r>
            <a:r>
              <a:rPr lang="en-US" dirty="0" err="1"/>
              <a:t>sean</a:t>
            </a:r>
            <a:r>
              <a:rPr lang="en-US" dirty="0"/>
              <a:t> dot </a:t>
            </a:r>
            <a:r>
              <a:rPr lang="en-US" dirty="0" smtClean="0"/>
              <a:t>com</a:t>
            </a:r>
          </a:p>
          <a:p>
            <a:pPr marL="0" indent="0" algn="ctr">
              <a:buNone/>
            </a:pPr>
            <a:r>
              <a:rPr lang="en-US" dirty="0" smtClean="0"/>
              <a:t>(In case you suddenly realized I’m cool)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here?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P7310325_cropp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51" y="912136"/>
            <a:ext cx="4079132" cy="34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History of Application </a:t>
            </a:r>
            <a:r>
              <a:rPr lang="en" dirty="0"/>
              <a:t>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4"/>
            <a:ext cx="5109210" cy="3588875"/>
          </a:xfrm>
        </p:spPr>
        <p:txBody>
          <a:bodyPr>
            <a:normAutofit/>
          </a:bodyPr>
          <a:lstStyle/>
          <a:p>
            <a:r>
              <a:rPr lang="en-US" dirty="0" smtClean="0"/>
              <a:t>Third Party bugs</a:t>
            </a:r>
          </a:p>
          <a:p>
            <a:pPr lvl="1"/>
            <a:r>
              <a:rPr lang="en-US" dirty="0" smtClean="0"/>
              <a:t>Case study: </a:t>
            </a:r>
            <a:r>
              <a:rPr lang="en-US" dirty="0"/>
              <a:t>Windows </a:t>
            </a:r>
            <a:r>
              <a:rPr lang="en-US" dirty="0" smtClean="0"/>
              <a:t>95 + </a:t>
            </a:r>
            <a:r>
              <a:rPr lang="en-US" dirty="0"/>
              <a:t>The </a:t>
            </a:r>
            <a:r>
              <a:rPr lang="en-US" dirty="0" smtClean="0"/>
              <a:t>SimCity®</a:t>
            </a:r>
          </a:p>
          <a:p>
            <a:pPr lvl="1"/>
            <a:r>
              <a:rPr lang="en-US" dirty="0" smtClean="0"/>
              <a:t>Flush File Cache</a:t>
            </a:r>
          </a:p>
          <a:p>
            <a:pPr lvl="1"/>
            <a:r>
              <a:rPr lang="en-US" dirty="0"/>
              <a:t>Undocumented </a:t>
            </a:r>
            <a:r>
              <a:rPr lang="en-US" dirty="0" err="1" smtClean="0"/>
              <a:t>structs</a:t>
            </a:r>
            <a:r>
              <a:rPr lang="en-US" dirty="0" smtClean="0"/>
              <a:t>/API’s</a:t>
            </a:r>
          </a:p>
          <a:p>
            <a:r>
              <a:rPr lang="en-US" dirty="0"/>
              <a:t>OS Bugs</a:t>
            </a:r>
          </a:p>
          <a:p>
            <a:pPr lvl="1"/>
            <a:r>
              <a:rPr lang="en-US" dirty="0" smtClean="0"/>
              <a:t>Case </a:t>
            </a:r>
            <a:r>
              <a:rPr lang="en-US" dirty="0"/>
              <a:t>study: Synchronous Buffer Commits</a:t>
            </a:r>
          </a:p>
          <a:p>
            <a:r>
              <a:rPr lang="en-US" dirty="0" smtClean="0"/>
              <a:t>“Windows lies to </a:t>
            </a:r>
            <a:r>
              <a:rPr lang="en-US" dirty="0"/>
              <a:t>32-bit apps … </a:t>
            </a:r>
            <a:r>
              <a:rPr lang="en-US" dirty="0" smtClean="0"/>
              <a:t>but it’s ok because we can make it lie to 64-bit apps too” - Greg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7" descr="http://i.crackedcdn.com/phpimages/article/7/7/8/32778.jpg?v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627" y="805547"/>
            <a:ext cx="3706373" cy="21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amazon.com/images/P/0321440307.01._AA_SCMZZZZZZZ_V33963393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41" y="3011980"/>
            <a:ext cx="1158943" cy="15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8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Fixes, Modes, &amp; Shims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5245768" cy="3284838"/>
          </a:xfrm>
        </p:spPr>
        <p:txBody>
          <a:bodyPr/>
          <a:lstStyle/>
          <a:p>
            <a:r>
              <a:rPr lang="en-US" b="1" dirty="0" smtClean="0"/>
              <a:t>Fix</a:t>
            </a:r>
          </a:p>
          <a:p>
            <a:r>
              <a:rPr lang="en-US" b="1" dirty="0" smtClean="0"/>
              <a:t>Mode</a:t>
            </a:r>
          </a:p>
          <a:p>
            <a:r>
              <a:rPr lang="en-US" dirty="0" smtClean="0"/>
              <a:t>Shim</a:t>
            </a:r>
          </a:p>
          <a:p>
            <a:r>
              <a:rPr lang="en-US" dirty="0" smtClean="0"/>
              <a:t>Fix/Mode Configurations are held in </a:t>
            </a:r>
            <a:br>
              <a:rPr lang="en-US" dirty="0" smtClean="0"/>
            </a:br>
            <a:r>
              <a:rPr lang="en-US" b="1" dirty="0" smtClean="0"/>
              <a:t>Shim</a:t>
            </a:r>
            <a:r>
              <a:rPr lang="en-US" dirty="0" smtClean="0"/>
              <a:t> Database (.</a:t>
            </a:r>
            <a:r>
              <a:rPr lang="en-US" dirty="0" err="1" smtClean="0"/>
              <a:t>sdb</a:t>
            </a:r>
            <a:r>
              <a:rPr lang="en-US" dirty="0" smtClean="0"/>
              <a:t>) files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74" name="Picture 2" descr="https://lh5.googleusercontent.com/VIPTUokvt6-oDN7ES-A0yMSNIQMWZNRJxF1P28muGAAUPfEqcfoDUGVouK6x_hgkERQTwOWXGKf1hfl9Dh3trT0BkQR_RewcKsxY7KoTal4x3mKFQ5_23jzE_ci_RMyMpP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74" y="996088"/>
            <a:ext cx="2620544" cy="3577917"/>
          </a:xfrm>
          <a:prstGeom prst="rect">
            <a:avLst/>
          </a:prstGeom>
          <a:noFill/>
          <a:ln>
            <a:solidFill>
              <a:srgbClr val="FF0000"/>
            </a:solidFill>
          </a:ln>
          <a:extLst/>
        </p:spPr>
      </p:pic>
      <p:pic>
        <p:nvPicPr>
          <p:cNvPr id="9" name="Picture 8" descr="C:\analysis\SDB\Picture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75" y="994555"/>
            <a:ext cx="2638926" cy="357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47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Process is Shimmed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Parent Process calls </a:t>
            </a:r>
            <a:r>
              <a:rPr lang="en-US" dirty="0" err="1" smtClean="0"/>
              <a:t>CreateProcess</a:t>
            </a:r>
            <a:r>
              <a:rPr lang="en-US" dirty="0" smtClean="0"/>
              <a:t>()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Parent Process checks if process should be shimmed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Child Process Resources and shimming code are inserted and </a:t>
            </a:r>
            <a:r>
              <a:rPr lang="en-US" dirty="0"/>
              <a:t>initialized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Typically the shim hooks the Import Address Table (IAT)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Child Process begins executing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The shimming code intercepts</a:t>
            </a:r>
            <a:br>
              <a:rPr lang="en-US" dirty="0" smtClean="0"/>
            </a:br>
            <a:r>
              <a:rPr lang="en-US" dirty="0" smtClean="0"/>
              <a:t>and manipulates API calls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4" descr="643f2bee-8329-4018-9d90-2ffcc7c76a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95" y="2603424"/>
            <a:ext cx="3854951" cy="79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rt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12" y="3500829"/>
            <a:ext cx="6111388" cy="13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9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Fix it Patches</a:t>
            </a:r>
          </a:p>
          <a:p>
            <a:r>
              <a:rPr lang="en-US" dirty="0" smtClean="0"/>
              <a:t>EMET</a:t>
            </a:r>
          </a:p>
          <a:p>
            <a:r>
              <a:rPr lang="en-US" dirty="0" smtClean="0"/>
              <a:t>Third party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57" y="909373"/>
            <a:ext cx="1819275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69" y="2990683"/>
            <a:ext cx="3610050" cy="109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798991" y="2165000"/>
            <a:ext cx="493349" cy="63422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spc="-70" dirty="0">
              <a:latin typeface="Myriad Web Pro" panose="020B0503030403020204" pitchFamily="34" charset="0"/>
            </a:endParaRPr>
          </a:p>
        </p:txBody>
      </p:sp>
      <p:pic>
        <p:nvPicPr>
          <p:cNvPr id="7" name="Picture 2" descr="http://krebsonsecurity.com/wp-content/uploads/2013/06/EMETa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49" y="2267713"/>
            <a:ext cx="314325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5889" y="4510322"/>
            <a:ext cx="314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Enhanced Mitigation Experience Toolkit</a:t>
            </a:r>
          </a:p>
        </p:txBody>
      </p:sp>
    </p:spTree>
    <p:extLst>
      <p:ext uri="{BB962C8B-B14F-4D97-AF65-F5344CB8AC3E}">
        <p14:creationId xmlns:p14="http://schemas.microsoft.com/office/powerpoint/2010/main" val="28424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Compatibility </a:t>
            </a:r>
            <a:r>
              <a:rPr lang="en-US" dirty="0" smtClean="0"/>
              <a:t>Toolkit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555"/>
            <a:ext cx="3395609" cy="3852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Demo:</a:t>
            </a:r>
          </a:p>
          <a:p>
            <a:r>
              <a:rPr lang="en-US" dirty="0" smtClean="0"/>
              <a:t>Undocumented </a:t>
            </a:r>
            <a:r>
              <a:rPr lang="en-US" dirty="0"/>
              <a:t>trick</a:t>
            </a:r>
          </a:p>
          <a:p>
            <a:r>
              <a:rPr lang="en-US" dirty="0" smtClean="0"/>
              <a:t>Create fix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sdb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Install sdb file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Caveats</a:t>
            </a:r>
          </a:p>
          <a:p>
            <a:r>
              <a:rPr lang="en-US" dirty="0" smtClean="0"/>
              <a:t>Public version</a:t>
            </a:r>
          </a:p>
          <a:p>
            <a:r>
              <a:rPr lang="en-US" dirty="0" smtClean="0"/>
              <a:t>Does not show patch info</a:t>
            </a:r>
          </a:p>
          <a:p>
            <a:r>
              <a:rPr lang="en-US" dirty="0" smtClean="0"/>
              <a:t>Need to be Admin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Proprietary and Confidential Information. © Copyright 2014, iSIGHT Partners, Inc. All Rights Reserved     </a:t>
            </a:r>
            <a:r>
              <a:rPr lang="en-US" b="1" smtClean="0"/>
              <a:t>www.isightpartners.com 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5DC65-1EBE-45F4-907D-B305B59F99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https://i-technet.sec.s-msft.com/dynimg/IC196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12" y="820031"/>
            <a:ext cx="4931132" cy="38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GHT_Partners_template_13mar2014">
  <a:themeElements>
    <a:clrScheme name="iSIGHT Partners">
      <a:dk1>
        <a:sysClr val="windowText" lastClr="000000"/>
      </a:dk1>
      <a:lt1>
        <a:sysClr val="window" lastClr="FFFFFF"/>
      </a:lt1>
      <a:dk2>
        <a:srgbClr val="1F497D"/>
      </a:dk2>
      <a:lt2>
        <a:srgbClr val="E7EFF1"/>
      </a:lt2>
      <a:accent1>
        <a:srgbClr val="2F302F"/>
      </a:accent1>
      <a:accent2>
        <a:srgbClr val="013F5F"/>
      </a:accent2>
      <a:accent3>
        <a:srgbClr val="1D7090"/>
      </a:accent3>
      <a:accent4>
        <a:srgbClr val="89171A"/>
      </a:accent4>
      <a:accent5>
        <a:srgbClr val="C42031"/>
      </a:accent5>
      <a:accent6>
        <a:srgbClr val="1E5672"/>
      </a:accent6>
      <a:hlink>
        <a:srgbClr val="C42031"/>
      </a:hlink>
      <a:folHlink>
        <a:srgbClr val="7BAAB9"/>
      </a:folHlink>
    </a:clrScheme>
    <a:fontScheme name="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wrap="none" rtlCol="0" anchor="ctr">
        <a:spAutoFit/>
      </a:bodyPr>
      <a:lstStyle>
        <a:defPPr algn="ctr">
          <a:defRPr spc="-70" dirty="0">
            <a:latin typeface="Myriad Web Pro" panose="020B0503030403020204" pitchFamily="34" charset="0"/>
          </a:defRPr>
        </a:defPPr>
      </a:lstStyle>
    </a:spDef>
    <a:lnDef>
      <a:spPr>
        <a:ln>
          <a:solidFill>
            <a:schemeClr val="tx1">
              <a:lumMod val="50000"/>
              <a:lumOff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22383</TotalTime>
  <Words>1762</Words>
  <Application>Microsoft Office PowerPoint</Application>
  <PresentationFormat>On-screen Show (16:9)</PresentationFormat>
  <Paragraphs>374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Consolas</vt:lpstr>
      <vt:lpstr>Myriad Web Pro</vt:lpstr>
      <vt:lpstr>Wingdings</vt:lpstr>
      <vt:lpstr>Calibri</vt:lpstr>
      <vt:lpstr>Arial</vt:lpstr>
      <vt:lpstr>iSIGHT_Partners_template_13mar2014</vt:lpstr>
      <vt:lpstr>Abusing Native Shims for Post Exploitation</vt:lpstr>
      <vt:lpstr>About Me</vt:lpstr>
      <vt:lpstr>About iSIGHT</vt:lpstr>
      <vt:lpstr>Why am I here?</vt:lpstr>
      <vt:lpstr>History of Application Compatibility</vt:lpstr>
      <vt:lpstr>Fixes, Modes, &amp; Shims</vt:lpstr>
      <vt:lpstr>How a Process is Shimmed</vt:lpstr>
      <vt:lpstr>Official Uses</vt:lpstr>
      <vt:lpstr>Application Compatibility Toolkit </vt:lpstr>
      <vt:lpstr>System Alterations</vt:lpstr>
      <vt:lpstr>Detection</vt:lpstr>
      <vt:lpstr>Detection</vt:lpstr>
      <vt:lpstr>Detection</vt:lpstr>
      <vt:lpstr>Post Exploitation</vt:lpstr>
      <vt:lpstr>Demo UAC bypass</vt:lpstr>
      <vt:lpstr>UAC bypass</vt:lpstr>
      <vt:lpstr>In the Wild</vt:lpstr>
      <vt:lpstr>BlackEnergy 2</vt:lpstr>
      <vt:lpstr>Roaming Tiger</vt:lpstr>
      <vt:lpstr>Making a Custom Fix</vt:lpstr>
      <vt:lpstr>Examples of Offensive Uses</vt:lpstr>
      <vt:lpstr>Maliciously Compatible Software</vt:lpstr>
      <vt:lpstr>Simple Malware Anti-analysis</vt:lpstr>
      <vt:lpstr>Simple Malware Anti-analysis</vt:lpstr>
      <vt:lpstr>Malware Obfuscation</vt:lpstr>
      <vt:lpstr>Simple Persistence Explorer Shim</vt:lpstr>
      <vt:lpstr>Current Prevention</vt:lpstr>
      <vt:lpstr>Current Tools</vt:lpstr>
      <vt:lpstr>New Tools</vt:lpstr>
      <vt:lpstr>New Tools: Sdb Ingest Module &amp; Volatility Plugin</vt:lpstr>
      <vt:lpstr>Shim Fix Examples</vt:lpstr>
      <vt:lpstr>Prior Information</vt:lpstr>
      <vt:lpstr>Special Thanks</vt:lpstr>
      <vt:lpstr>Questions?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Woods Design</dc:creator>
  <cp:lastModifiedBy>Pierce, Sean</cp:lastModifiedBy>
  <cp:revision>193</cp:revision>
  <dcterms:created xsi:type="dcterms:W3CDTF">2014-03-14T17:32:00Z</dcterms:created>
  <dcterms:modified xsi:type="dcterms:W3CDTF">2015-08-17T10:42:44Z</dcterms:modified>
</cp:coreProperties>
</file>